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8"/>
  </p:notesMasterIdLst>
  <p:handoutMasterIdLst>
    <p:handoutMasterId r:id="rId19"/>
  </p:handoutMasterIdLst>
  <p:sldIdLst>
    <p:sldId id="782" r:id="rId2"/>
    <p:sldId id="783" r:id="rId3"/>
    <p:sldId id="1288" r:id="rId4"/>
    <p:sldId id="1327" r:id="rId5"/>
    <p:sldId id="1373" r:id="rId6"/>
    <p:sldId id="1374" r:id="rId7"/>
    <p:sldId id="1375" r:id="rId8"/>
    <p:sldId id="1381" r:id="rId9"/>
    <p:sldId id="1376" r:id="rId10"/>
    <p:sldId id="1380" r:id="rId11"/>
    <p:sldId id="1361" r:id="rId12"/>
    <p:sldId id="1377" r:id="rId13"/>
    <p:sldId id="1378" r:id="rId14"/>
    <p:sldId id="1315" r:id="rId15"/>
    <p:sldId id="1360" r:id="rId16"/>
    <p:sldId id="1379" r:id="rId17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FF9900"/>
    <a:srgbClr val="FFD0E4"/>
    <a:srgbClr val="FFFFFF"/>
    <a:srgbClr val="E1EEC4"/>
    <a:srgbClr val="AE7C65"/>
    <a:srgbClr val="FFFFCC"/>
    <a:srgbClr val="F27712"/>
    <a:srgbClr val="D0ECD8"/>
    <a:srgbClr val="D4E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96921" autoAdjust="0"/>
  </p:normalViewPr>
  <p:slideViewPr>
    <p:cSldViewPr>
      <p:cViewPr varScale="1">
        <p:scale>
          <a:sx n="116" d="100"/>
          <a:sy n="116" d="100"/>
        </p:scale>
        <p:origin x="1554" y="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21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2.tsherpa.co.kr/tsherpa/MultiMedia/Flash/2020/curri/index.html?flashxmlnum=tb&amp;classa=A8-C1-42-MM-MM-04-02-01-0-0-0-0&amp;classno=MM_42_04/suh_0402_01_0001/suh_0402_01_0001_101_1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336309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2022.05.02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2022.05.02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2022.05.02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2022.05.02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815002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45051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01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suh_h_0402_01_0001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2260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just">
              <a:buFontTx/>
              <a:buChar char="-"/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9932" y="1052736"/>
            <a:ext cx="1980220" cy="9436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6" y="700934"/>
            <a:ext cx="6880580" cy="5103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67" y="71852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2915816" y="1196752"/>
            <a:ext cx="3363549" cy="113552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할머니는 싱겁게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드시니까 소금을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작은술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빼야겠네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이등변 삼각형 33"/>
          <p:cNvSpPr/>
          <p:nvPr/>
        </p:nvSpPr>
        <p:spPr>
          <a:xfrm flipV="1">
            <a:off x="4877140" y="2348028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58566"/>
              </p:ext>
            </p:extLst>
          </p:nvPr>
        </p:nvGraphicFramePr>
        <p:xfrm>
          <a:off x="3918786" y="170002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612354" y="3607757"/>
            <a:ext cx="2663502" cy="162144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64085" y="33929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67547" y="1075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선수 학습 내용 알아보기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(1_0_02.html)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app\resource\contents\lesson01\ops\1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410338" y="1710209"/>
            <a:ext cx="311445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진분수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가분수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대분수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16732"/>
            <a:ext cx="2527516" cy="33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59658" y="8582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	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" y="1720800"/>
            <a:ext cx="601200" cy="36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356196" y="15442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297553" y="1203064"/>
            <a:ext cx="1728228" cy="313547"/>
            <a:chOff x="2899703" y="5517232"/>
            <a:chExt cx="1728228" cy="313547"/>
          </a:xfrm>
        </p:grpSpPr>
        <p:grpSp>
          <p:nvGrpSpPr>
            <p:cNvPr id="41" name="그룹 40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5" name="TextBox 5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2" name="TextBox 51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0" name="TextBox 49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56" name="직사각형 55"/>
          <p:cNvSpPr/>
          <p:nvPr/>
        </p:nvSpPr>
        <p:spPr bwMode="auto">
          <a:xfrm>
            <a:off x="876913" y="2221731"/>
            <a:ext cx="908562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진분</a:t>
            </a:r>
            <a:r>
              <a:rPr lang="ko-KR" altLang="en-US" sz="1900" b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수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31857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 bwMode="auto">
          <a:xfrm>
            <a:off x="876913" y="2831254"/>
            <a:ext cx="908562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분수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92809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/>
          <p:cNvSpPr/>
          <p:nvPr/>
        </p:nvSpPr>
        <p:spPr bwMode="auto">
          <a:xfrm>
            <a:off x="876913" y="3440777"/>
            <a:ext cx="908562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분수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537617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58" y="206084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1" y="270239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1" y="33119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0572" y="2210713"/>
            <a:ext cx="325762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분자가 분모보다 작은 분수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718764" y="2820130"/>
            <a:ext cx="47301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분자가 분모와 같거나 분모보다 큰 분수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35084" y="3429547"/>
            <a:ext cx="398859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자연수와 진분수로 이루어진 분수</a:t>
            </a:r>
          </a:p>
        </p:txBody>
      </p:sp>
      <p:sp>
        <p:nvSpPr>
          <p:cNvPr id="75" name="타원 74"/>
          <p:cNvSpPr/>
          <p:nvPr/>
        </p:nvSpPr>
        <p:spPr>
          <a:xfrm>
            <a:off x="5033915" y="12137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28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428526" y="1710209"/>
            <a:ext cx="363759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         대분수를 가분수로 나타내기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16732"/>
            <a:ext cx="2527516" cy="33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0" name="Group 1072">
            <a:extLst>
              <a:ext uri="{FF2B5EF4-FFF2-40B4-BE49-F238E27FC236}">
                <a16:creationId xmlns:a16="http://schemas.microsoft.com/office/drawing/2014/main" id="{FF939C64-DB6E-4574-ADF2-5D92EDB69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48931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1_0_03_01.svg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	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" y="1720800"/>
            <a:ext cx="601200" cy="36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5297553" y="1203064"/>
            <a:ext cx="1728228" cy="313547"/>
            <a:chOff x="2899703" y="5517232"/>
            <a:chExt cx="1728228" cy="313547"/>
          </a:xfrm>
        </p:grpSpPr>
        <p:grpSp>
          <p:nvGrpSpPr>
            <p:cNvPr id="41" name="그룹 40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5" name="TextBox 5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2" name="TextBox 51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0" name="TextBox 49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" y="2501435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3"/>
          <p:cNvSpPr txBox="1"/>
          <p:nvPr/>
        </p:nvSpPr>
        <p:spPr>
          <a:xfrm>
            <a:off x="719572" y="2394799"/>
            <a:ext cx="363759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대분수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 가분수로 나타내기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72130"/>
              </p:ext>
            </p:extLst>
          </p:nvPr>
        </p:nvGraphicFramePr>
        <p:xfrm>
          <a:off x="1746754" y="227694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0" y="3320988"/>
            <a:ext cx="56292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1720" y="3152291"/>
            <a:ext cx="327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41767" y="3153600"/>
            <a:ext cx="327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748349"/>
              </p:ext>
            </p:extLst>
          </p:nvPr>
        </p:nvGraphicFramePr>
        <p:xfrm>
          <a:off x="3275542" y="458112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39290"/>
              </p:ext>
            </p:extLst>
          </p:nvPr>
        </p:nvGraphicFramePr>
        <p:xfrm>
          <a:off x="3781734" y="45828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25650" y="4689140"/>
            <a:ext cx="11503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=  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035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" y="3322800"/>
            <a:ext cx="5630400" cy="93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428526" y="1710209"/>
            <a:ext cx="363759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         가분수를 대분수로 나타내기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16732"/>
            <a:ext cx="2527516" cy="33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0" name="Group 1072">
            <a:extLst>
              <a:ext uri="{FF2B5EF4-FFF2-40B4-BE49-F238E27FC236}">
                <a16:creationId xmlns:a16="http://schemas.microsoft.com/office/drawing/2014/main" id="{FF939C64-DB6E-4574-ADF2-5D92EDB69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25337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1_0_03_02.svg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\app\resource\contents\lesson01\ops\1\images\1_0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	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" y="1720800"/>
            <a:ext cx="601200" cy="36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5297553" y="1203064"/>
            <a:ext cx="1728228" cy="313547"/>
            <a:chOff x="2899703" y="5517232"/>
            <a:chExt cx="1728228" cy="313547"/>
          </a:xfrm>
        </p:grpSpPr>
        <p:grpSp>
          <p:nvGrpSpPr>
            <p:cNvPr id="41" name="그룹 40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5" name="TextBox 5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2" name="TextBox 51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0" name="TextBox 49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" y="2501435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3"/>
          <p:cNvSpPr txBox="1"/>
          <p:nvPr/>
        </p:nvSpPr>
        <p:spPr>
          <a:xfrm>
            <a:off x="719572" y="2394799"/>
            <a:ext cx="363759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가분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 대분수로 나타내기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90988"/>
              </p:ext>
            </p:extLst>
          </p:nvPr>
        </p:nvGraphicFramePr>
        <p:xfrm>
          <a:off x="1628139" y="227694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51720" y="3152291"/>
            <a:ext cx="327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41767" y="3153600"/>
            <a:ext cx="327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931158"/>
              </p:ext>
            </p:extLst>
          </p:nvPr>
        </p:nvGraphicFramePr>
        <p:xfrm>
          <a:off x="3237716" y="458112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23737"/>
              </p:ext>
            </p:extLst>
          </p:nvPr>
        </p:nvGraphicFramePr>
        <p:xfrm>
          <a:off x="3886102" y="45828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31840" y="4689140"/>
            <a:ext cx="11503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=1  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84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7724" y="960983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단원 학습 목표</a:t>
            </a: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단원 학습 목표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천재교과서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_x53994936" descr="EMB000019182e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00" y="3387414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3358097" y="302625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500" y="3387413"/>
            <a:ext cx="316133" cy="32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	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7724" y="960983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단원 학습 목표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980308" y="30240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사라지고 내레이션 멈춤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캐릭터를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_x53994936" descr="EMB000019182e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48" y="3387414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사각형 설명선 42"/>
          <p:cNvSpPr/>
          <p:nvPr/>
        </p:nvSpPr>
        <p:spPr>
          <a:xfrm>
            <a:off x="2531910" y="2001018"/>
            <a:ext cx="2832178" cy="1173324"/>
          </a:xfrm>
          <a:prstGeom prst="wedgeRoundRectCallout">
            <a:avLst>
              <a:gd name="adj1" fmla="val 1364"/>
              <a:gd name="adj2" fmla="val 73940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분수의 덧셈과 뺄셈을 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배울 것 같습니다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5" name="타원 44"/>
          <p:cNvSpPr/>
          <p:nvPr/>
        </p:nvSpPr>
        <p:spPr>
          <a:xfrm>
            <a:off x="4980308" y="30240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>
            <a:spLocks noChangeArrowheads="1"/>
          </p:cNvSpPr>
          <p:nvPr/>
        </p:nvSpPr>
        <p:spPr bwMode="auto">
          <a:xfrm>
            <a:off x="7084990" y="2747246"/>
            <a:ext cx="1971702" cy="86177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초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_204_1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분수의 덧셈과 뺄셈을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배울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것 같습니다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	</a:t>
            </a:r>
          </a:p>
        </p:txBody>
      </p:sp>
      <p:sp>
        <p:nvSpPr>
          <p:cNvPr id="23" name="타원 22"/>
          <p:cNvSpPr/>
          <p:nvPr/>
        </p:nvSpPr>
        <p:spPr>
          <a:xfrm>
            <a:off x="3947999" y="36090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08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20671" y="30082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분수의 덧셈을 해 볼까요</a:t>
            </a:r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(1)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67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5" y="3633734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9" y="3625496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050948" y="3640556"/>
            <a:ext cx="1493638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 smtClean="0">
                <a:latin typeface="맑은 고딕" pitchFamily="50" charset="-127"/>
                <a:ea typeface="맑은 고딕" pitchFamily="50" charset="-127"/>
              </a:rPr>
              <a:t>10~11</a:t>
            </a:r>
            <a:r>
              <a:rPr lang="ko-KR" altLang="en-US" sz="1900" b="1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6" name="TextBox 53"/>
          <p:cNvSpPr txBox="1"/>
          <p:nvPr/>
        </p:nvSpPr>
        <p:spPr>
          <a:xfrm>
            <a:off x="4717274" y="3640556"/>
            <a:ext cx="1397341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 smtClean="0">
                <a:latin typeface="맑은 고딕" pitchFamily="50" charset="-127"/>
                <a:ea typeface="맑은 고딕" pitchFamily="50" charset="-127"/>
              </a:rPr>
              <a:t>10~11</a:t>
            </a:r>
            <a:r>
              <a:rPr lang="ko-KR" altLang="en-US" sz="1900" b="1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15994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07228"/>
              </p:ext>
            </p:extLst>
          </p:nvPr>
        </p:nvGraphicFramePr>
        <p:xfrm>
          <a:off x="179388" y="224644"/>
          <a:ext cx="8774172" cy="316979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9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퀴즈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주먹밥 만들기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8~9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8~9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이야기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이야기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 속 상황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8~9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8~9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선수 학습 내용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무엇을 배울까요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suh_h_0402_01_0001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544133"/>
              </p:ext>
            </p:extLst>
          </p:nvPr>
        </p:nvGraphicFramePr>
        <p:xfrm>
          <a:off x="1907704" y="3429000"/>
          <a:ext cx="5292588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폰트 사이즈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px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소발문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대발문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텍스트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파란색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bold)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말풍선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미니 팝업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미니 팝업 상단 텍스트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풀이 팝업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수학 퀴즈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타이틀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수학 퀴즈 상단 텍스트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수학 퀴즈 하단 텍스트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학습 단원 부분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받아올림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받아내림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약분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풀이 </a:t>
                      </a:r>
                      <a:r>
                        <a:rPr lang="ko-KR" altLang="en-US" sz="11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</a:t>
                      </a:r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받아올림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받아내림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약분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4-2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분수의 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그대로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활용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3"/>
              </a:rPr>
              <a:t>cdata2.tsherpa.co.kr/tsherpa/MultiMedia/Flash/2020/curri/index.html?flashxmlnum=tb&amp;classa=A8-C1-42-MM-MM-04-02-01-0-0-0-0&amp;classno=MM_42_04/suh_0402_01_0001/suh_0402_01_0001_101_1.html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1" y="1196752"/>
            <a:ext cx="6892640" cy="408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타원 12"/>
          <p:cNvSpPr/>
          <p:nvPr/>
        </p:nvSpPr>
        <p:spPr>
          <a:xfrm>
            <a:off x="1008842" y="21328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36079"/>
            <a:ext cx="4379057" cy="1338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21"/>
          <p:cNvSpPr>
            <a:spLocks noChangeArrowheads="1"/>
          </p:cNvSpPr>
          <p:nvPr/>
        </p:nvSpPr>
        <p:spPr bwMode="auto">
          <a:xfrm>
            <a:off x="6840252" y="5130941"/>
            <a:ext cx="882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40px</a:t>
            </a:r>
            <a:endParaRPr lang="en-US" altLang="ko-KR" sz="2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21"/>
          <p:cNvSpPr>
            <a:spLocks noChangeArrowheads="1"/>
          </p:cNvSpPr>
          <p:nvPr/>
        </p:nvSpPr>
        <p:spPr bwMode="auto">
          <a:xfrm>
            <a:off x="7054897" y="5766813"/>
            <a:ext cx="882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35px</a:t>
            </a:r>
            <a:endParaRPr lang="en-US" altLang="ko-KR" sz="2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0" y="4836079"/>
            <a:ext cx="2268252" cy="969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74814" y="5866550"/>
            <a:ext cx="2367557" cy="200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46794"/>
              </p:ext>
            </p:extLst>
          </p:nvPr>
        </p:nvGraphicFramePr>
        <p:xfrm>
          <a:off x="120452" y="6165304"/>
          <a:ext cx="6755803" cy="282949"/>
        </p:xfrm>
        <a:graphic>
          <a:graphicData uri="http://schemas.openxmlformats.org/drawingml/2006/table">
            <a:tbl>
              <a:tblPr/>
              <a:tblGrid>
                <a:gridCol w="1619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1_intro.mp4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이등변 삼각형 5"/>
          <p:cNvSpPr/>
          <p:nvPr/>
        </p:nvSpPr>
        <p:spPr>
          <a:xfrm rot="5400000">
            <a:off x="3479174" y="3844501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app\resource\contents\lesson01\ops\1\media\mp4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456892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2" y="908720"/>
            <a:ext cx="6958255" cy="4716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7719" y="8727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35516" y="2674371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주먹밥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69235" y="3736489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/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1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)4-2-1.psd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내 주황색 배경 없이 내용만 넣음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및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위 마우스 오버 시 회색 테두리 효과 있음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040201" y="12437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95736" y="1780589"/>
            <a:ext cx="1237332" cy="60429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 bwMode="auto">
          <a:xfrm>
            <a:off x="3894212" y="2128394"/>
            <a:ext cx="2974460" cy="9386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한 학생은 참기름을      </a:t>
            </a:r>
            <a:r>
              <a:rPr kumimoji="1" lang="ko-KR" altLang="en-US" sz="1900" b="1" i="0" u="none" strike="noStrike" cap="none" spc="-150" normalizeH="0" baseline="0" dirty="0" err="1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큰술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 더 넣었습니다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63603"/>
              </p:ext>
            </p:extLst>
          </p:nvPr>
        </p:nvGraphicFramePr>
        <p:xfrm>
          <a:off x="6039697" y="209558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" name="직사각형 64"/>
          <p:cNvSpPr/>
          <p:nvPr/>
        </p:nvSpPr>
        <p:spPr bwMode="auto">
          <a:xfrm>
            <a:off x="3895200" y="3241145"/>
            <a:ext cx="2974460" cy="9386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한 학생은 소금을      </a:t>
            </a:r>
            <a:r>
              <a:rPr lang="ko-KR" altLang="en-US" sz="1900" b="1" spc="-150" dirty="0" err="1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작은</a:t>
            </a:r>
            <a:r>
              <a:rPr kumimoji="1" lang="ko-KR" altLang="en-US" sz="1900" b="1" i="0" u="none" strike="noStrike" cap="none" spc="-150" normalizeH="0" baseline="0" dirty="0" err="1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술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 빼려고 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59171"/>
              </p:ext>
            </p:extLst>
          </p:nvPr>
        </p:nvGraphicFramePr>
        <p:xfrm>
          <a:off x="5832140" y="322680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1" y="1507468"/>
            <a:ext cx="3694427" cy="278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98" y="14884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87524" y="1514934"/>
            <a:ext cx="1656184" cy="8834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할아버지는 고소한 것을 좋아하시니까 참기름을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3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큰술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더 넣었어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3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이등변 삼각형 68"/>
          <p:cNvSpPr/>
          <p:nvPr/>
        </p:nvSpPr>
        <p:spPr>
          <a:xfrm flipV="1">
            <a:off x="1110474" y="2398377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749754"/>
              </p:ext>
            </p:extLst>
          </p:nvPr>
        </p:nvGraphicFramePr>
        <p:xfrm>
          <a:off x="1259632" y="1899898"/>
          <a:ext cx="180020" cy="3048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80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모서리가 둥근 직사각형 70"/>
          <p:cNvSpPr/>
          <p:nvPr/>
        </p:nvSpPr>
        <p:spPr>
          <a:xfrm>
            <a:off x="1979712" y="1534726"/>
            <a:ext cx="1713932" cy="88616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할머니는 싱겁게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드시니까 소금을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작은술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빼야겠네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이등변 삼각형 71"/>
          <p:cNvSpPr/>
          <p:nvPr/>
        </p:nvSpPr>
        <p:spPr>
          <a:xfrm flipV="1">
            <a:off x="2555776" y="2420888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88307"/>
              </p:ext>
            </p:extLst>
          </p:nvPr>
        </p:nvGraphicFramePr>
        <p:xfrm>
          <a:off x="2195736" y="2008076"/>
          <a:ext cx="180020" cy="3048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80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4" name="그림 73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90" y="3933096"/>
            <a:ext cx="360000" cy="360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3524790" y="3370332"/>
            <a:ext cx="312272" cy="9227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460576" y="30782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02" y="19888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45" y="314096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9" name="그룹 78"/>
          <p:cNvGrpSpPr/>
          <p:nvPr/>
        </p:nvGrpSpPr>
        <p:grpSpPr>
          <a:xfrm>
            <a:off x="5297553" y="1203064"/>
            <a:ext cx="1728228" cy="313547"/>
            <a:chOff x="2899703" y="5517232"/>
            <a:chExt cx="1728228" cy="313547"/>
          </a:xfrm>
        </p:grpSpPr>
        <p:grpSp>
          <p:nvGrpSpPr>
            <p:cNvPr id="80" name="그룹 79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8" name="TextBox 87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6" name="TextBox 85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4" name="TextBox 83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89" name="타원 88"/>
          <p:cNvSpPr/>
          <p:nvPr/>
        </p:nvSpPr>
        <p:spPr>
          <a:xfrm>
            <a:off x="3136530" y="412231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50030" y="3067018"/>
            <a:ext cx="905745" cy="9227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432839" y="28656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6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2260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내 주황색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배경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없이 내용만 넣음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just">
              <a:buFontTx/>
              <a:buChar char="-"/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삭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9932" y="1052736"/>
            <a:ext cx="1980220" cy="9436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6" y="700934"/>
            <a:ext cx="6915312" cy="515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모서리가 둥근 직사각형 24"/>
          <p:cNvSpPr/>
          <p:nvPr/>
        </p:nvSpPr>
        <p:spPr>
          <a:xfrm>
            <a:off x="539552" y="874140"/>
            <a:ext cx="2921466" cy="140703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할아버지는 고소한 것을 좋아하시니까 참기름을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큰술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더 넣었어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이등변 삼각형 25"/>
          <p:cNvSpPr/>
          <p:nvPr/>
        </p:nvSpPr>
        <p:spPr>
          <a:xfrm flipV="1">
            <a:off x="1933424" y="2304409"/>
            <a:ext cx="119642" cy="267334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533026" y="1232756"/>
            <a:ext cx="3363549" cy="113552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할머니는 싱겁게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드시니까 소금을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작은술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빼야겠네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flipV="1">
            <a:off x="5494350" y="2384032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130157"/>
              </p:ext>
            </p:extLst>
          </p:nvPr>
        </p:nvGraphicFramePr>
        <p:xfrm>
          <a:off x="827584" y="169092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878651"/>
              </p:ext>
            </p:extLst>
          </p:nvPr>
        </p:nvGraphicFramePr>
        <p:xfrm>
          <a:off x="4535996" y="1736032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6511048" y="4041068"/>
            <a:ext cx="473219" cy="19442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440172" y="376432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43508" y="8741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59832" y="3607757"/>
            <a:ext cx="1656184" cy="162144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860608" y="36077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5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14080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참기름을     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큰술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더 넣으려면 분수의 덧셈과 뺄셈 중 무엇을 해야 할까요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457375" y="50642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3895200" y="3176972"/>
            <a:ext cx="2974460" cy="9386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분수의 덧셈을 해야 할 것 같습니다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90" y="1507468"/>
            <a:ext cx="3631323" cy="346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13" y="4704213"/>
            <a:ext cx="360000" cy="360000"/>
          </a:xfrm>
          <a:prstGeom prst="rect">
            <a:avLst/>
          </a:prstGeom>
        </p:spPr>
      </p:pic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77862"/>
              </p:ext>
            </p:extLst>
          </p:nvPr>
        </p:nvGraphicFramePr>
        <p:xfrm>
          <a:off x="5045732" y="1567467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1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45" y="303295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2" name="그룹 81"/>
          <p:cNvGrpSpPr/>
          <p:nvPr/>
        </p:nvGrpSpPr>
        <p:grpSpPr>
          <a:xfrm>
            <a:off x="5297553" y="1203064"/>
            <a:ext cx="1728228" cy="313547"/>
            <a:chOff x="2899703" y="5517232"/>
            <a:chExt cx="1728228" cy="313547"/>
          </a:xfrm>
        </p:grpSpPr>
        <p:grpSp>
          <p:nvGrpSpPr>
            <p:cNvPr id="83" name="그룹 82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1" name="TextBox 90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9" name="TextBox 88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7" name="TextBox 8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35" name="모서리가 둥근 직사각형 34"/>
          <p:cNvSpPr/>
          <p:nvPr/>
        </p:nvSpPr>
        <p:spPr>
          <a:xfrm>
            <a:off x="65312" y="1525455"/>
            <a:ext cx="2016125" cy="137394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할아버지는 고소한 것을 좋아하시니까 참기름을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큰술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넣었어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이등변 삼각형 61"/>
          <p:cNvSpPr/>
          <p:nvPr/>
        </p:nvSpPr>
        <p:spPr>
          <a:xfrm flipV="1">
            <a:off x="1420231" y="2916816"/>
            <a:ext cx="661206" cy="84058"/>
          </a:xfrm>
          <a:custGeom>
            <a:avLst/>
            <a:gdLst>
              <a:gd name="connsiteX0" fmla="*/ 0 w 90011"/>
              <a:gd name="connsiteY0" fmla="*/ 204227 h 204227"/>
              <a:gd name="connsiteX1" fmla="*/ 45006 w 90011"/>
              <a:gd name="connsiteY1" fmla="*/ 0 h 204227"/>
              <a:gd name="connsiteX2" fmla="*/ 90011 w 90011"/>
              <a:gd name="connsiteY2" fmla="*/ 204227 h 204227"/>
              <a:gd name="connsiteX3" fmla="*/ 0 w 90011"/>
              <a:gd name="connsiteY3" fmla="*/ 204227 h 204227"/>
              <a:gd name="connsiteX0" fmla="*/ 0 w 544539"/>
              <a:gd name="connsiteY0" fmla="*/ 382027 h 382027"/>
              <a:gd name="connsiteX1" fmla="*/ 544539 w 544539"/>
              <a:gd name="connsiteY1" fmla="*/ 0 h 382027"/>
              <a:gd name="connsiteX2" fmla="*/ 90011 w 544539"/>
              <a:gd name="connsiteY2" fmla="*/ 382027 h 382027"/>
              <a:gd name="connsiteX3" fmla="*/ 0 w 544539"/>
              <a:gd name="connsiteY3" fmla="*/ 382027 h 382027"/>
              <a:gd name="connsiteX0" fmla="*/ 0 w 392139"/>
              <a:gd name="connsiteY0" fmla="*/ 288894 h 288894"/>
              <a:gd name="connsiteX1" fmla="*/ 392139 w 392139"/>
              <a:gd name="connsiteY1" fmla="*/ 0 h 288894"/>
              <a:gd name="connsiteX2" fmla="*/ 90011 w 392139"/>
              <a:gd name="connsiteY2" fmla="*/ 288894 h 288894"/>
              <a:gd name="connsiteX3" fmla="*/ 0 w 392139"/>
              <a:gd name="connsiteY3" fmla="*/ 288894 h 28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139" h="288894">
                <a:moveTo>
                  <a:pt x="0" y="288894"/>
                </a:moveTo>
                <a:lnTo>
                  <a:pt x="392139" y="0"/>
                </a:lnTo>
                <a:lnTo>
                  <a:pt x="90011" y="288894"/>
                </a:lnTo>
                <a:lnTo>
                  <a:pt x="0" y="28889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952435"/>
              </p:ext>
            </p:extLst>
          </p:nvPr>
        </p:nvGraphicFramePr>
        <p:xfrm>
          <a:off x="1217440" y="2141177"/>
          <a:ext cx="18002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80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89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2260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5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9932" y="1052736"/>
            <a:ext cx="1980220" cy="9436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2" y="665681"/>
            <a:ext cx="6895244" cy="5180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67" y="700934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603620" y="696109"/>
            <a:ext cx="2921466" cy="140703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할아버지는 고소한 것을 좋아하시니까 참기름을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큰술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더 넣었어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이등변 삼각형 34"/>
          <p:cNvSpPr/>
          <p:nvPr/>
        </p:nvSpPr>
        <p:spPr>
          <a:xfrm flipV="1">
            <a:off x="2796174" y="2126378"/>
            <a:ext cx="847221" cy="470534"/>
          </a:xfrm>
          <a:custGeom>
            <a:avLst/>
            <a:gdLst>
              <a:gd name="connsiteX0" fmla="*/ 0 w 119642"/>
              <a:gd name="connsiteY0" fmla="*/ 267334 h 267334"/>
              <a:gd name="connsiteX1" fmla="*/ 59821 w 119642"/>
              <a:gd name="connsiteY1" fmla="*/ 0 h 267334"/>
              <a:gd name="connsiteX2" fmla="*/ 119642 w 119642"/>
              <a:gd name="connsiteY2" fmla="*/ 267334 h 267334"/>
              <a:gd name="connsiteX3" fmla="*/ 0 w 119642"/>
              <a:gd name="connsiteY3" fmla="*/ 267334 h 267334"/>
              <a:gd name="connsiteX0" fmla="*/ 0 w 847221"/>
              <a:gd name="connsiteY0" fmla="*/ 470534 h 470534"/>
              <a:gd name="connsiteX1" fmla="*/ 847221 w 847221"/>
              <a:gd name="connsiteY1" fmla="*/ 0 h 470534"/>
              <a:gd name="connsiteX2" fmla="*/ 119642 w 847221"/>
              <a:gd name="connsiteY2" fmla="*/ 470534 h 470534"/>
              <a:gd name="connsiteX3" fmla="*/ 0 w 847221"/>
              <a:gd name="connsiteY3" fmla="*/ 470534 h 47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221" h="470534">
                <a:moveTo>
                  <a:pt x="0" y="470534"/>
                </a:moveTo>
                <a:lnTo>
                  <a:pt x="847221" y="0"/>
                </a:lnTo>
                <a:lnTo>
                  <a:pt x="119642" y="470534"/>
                </a:lnTo>
                <a:lnTo>
                  <a:pt x="0" y="47053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821057"/>
              </p:ext>
            </p:extLst>
          </p:nvPr>
        </p:nvGraphicFramePr>
        <p:xfrm>
          <a:off x="891652" y="151289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타원 37"/>
          <p:cNvSpPr/>
          <p:nvPr/>
        </p:nvSpPr>
        <p:spPr>
          <a:xfrm>
            <a:off x="130789" y="8795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43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14080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소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금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     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작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은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술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빼려면 분수의 덧셈과 뺄셈 중 무엇을 해야 할까요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suh_h_0402_01_0001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분수의 덧셈과 뺄셈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457375" y="50642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3895200" y="3176972"/>
            <a:ext cx="2974460" cy="9386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분수의 뺄셈을 해야 할 것 같습니다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57572"/>
              </p:ext>
            </p:extLst>
          </p:nvPr>
        </p:nvGraphicFramePr>
        <p:xfrm>
          <a:off x="4824028" y="1567467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1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45" y="303295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" y="1518527"/>
            <a:ext cx="3658945" cy="338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13" y="4704213"/>
            <a:ext cx="360000" cy="360000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503547" y="1592796"/>
            <a:ext cx="2890365" cy="10077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할머니는 싱겁게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드시니까 소금을     </a:t>
            </a:r>
            <a:r>
              <a:rPr lang="ko-KR" altLang="en-US" sz="1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작은술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빼야겠네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이등변 삼각형 56"/>
          <p:cNvSpPr/>
          <p:nvPr/>
        </p:nvSpPr>
        <p:spPr>
          <a:xfrm flipV="1">
            <a:off x="1993972" y="2616330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5297553" y="1203064"/>
            <a:ext cx="1728228" cy="313547"/>
            <a:chOff x="2899703" y="5517232"/>
            <a:chExt cx="1728228" cy="313547"/>
          </a:xfrm>
        </p:grpSpPr>
        <p:grpSp>
          <p:nvGrpSpPr>
            <p:cNvPr id="64" name="그룹 63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4" name="TextBox 73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2" name="TextBox 71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0" name="TextBox 69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612618"/>
              </p:ext>
            </p:extLst>
          </p:nvPr>
        </p:nvGraphicFramePr>
        <p:xfrm>
          <a:off x="1403648" y="2024844"/>
          <a:ext cx="18002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80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5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42291</TotalTime>
  <Words>1146</Words>
  <Application>Microsoft Office PowerPoint</Application>
  <PresentationFormat>화면 슬라이드 쇼(4:3)</PresentationFormat>
  <Paragraphs>440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굴림</vt:lpstr>
      <vt:lpstr>돋움</vt:lpstr>
      <vt:lpstr>맑은 고딕</vt:lpstr>
      <vt:lpstr>Arial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DB400SDA</cp:lastModifiedBy>
  <cp:revision>7496</cp:revision>
  <dcterms:created xsi:type="dcterms:W3CDTF">2008-07-15T12:19:11Z</dcterms:created>
  <dcterms:modified xsi:type="dcterms:W3CDTF">2022-05-02T07:49:31Z</dcterms:modified>
</cp:coreProperties>
</file>